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4"/>
  </p:sldMasterIdLst>
  <p:notesMasterIdLst>
    <p:notesMasterId r:id="rId16"/>
  </p:notesMasterIdLst>
  <p:sldIdLst>
    <p:sldId id="256" r:id="rId5"/>
    <p:sldId id="383" r:id="rId6"/>
    <p:sldId id="382" r:id="rId7"/>
    <p:sldId id="368" r:id="rId8"/>
    <p:sldId id="377" r:id="rId9"/>
    <p:sldId id="391" r:id="rId10"/>
    <p:sldId id="384" r:id="rId11"/>
    <p:sldId id="392" r:id="rId12"/>
    <p:sldId id="390" r:id="rId13"/>
    <p:sldId id="378" r:id="rId14"/>
    <p:sldId id="380" r:id="rId15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FF00"/>
    <a:srgbClr val="2FFB9F"/>
    <a:srgbClr val="000099"/>
    <a:srgbClr val="33CCFF"/>
    <a:srgbClr val="BBE0E3"/>
    <a:srgbClr val="C1D4E7"/>
    <a:srgbClr val="BFD4FD"/>
    <a:srgbClr val="81B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C1B95D-4F32-4B4E-B449-621628B4B9B8}" v="120" dt="2023-06-01T13:42:23.4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1A5964-1CD4-446F-B089-6F9D6A4174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93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C55E9-0286-49FC-B819-F8CBA8B11B8A}" type="slidenum">
              <a:rPr lang="en-US"/>
              <a:pPr/>
              <a:t>1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9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14400" y="1473201"/>
            <a:ext cx="10363200" cy="1470025"/>
          </a:xfrm>
          <a:prstGeom prst="roundRect">
            <a:avLst>
              <a:gd name="adj" fmla="val 16667"/>
            </a:avLst>
          </a:prstGeom>
          <a:solidFill>
            <a:srgbClr val="2FFB9F"/>
          </a:solidFill>
          <a:ln w="57150" cmpd="thinThick">
            <a:solidFill>
              <a:schemeClr val="tx1"/>
            </a:solidFill>
            <a:round/>
          </a:ln>
        </p:spPr>
        <p:txBody>
          <a:bodyPr/>
          <a:lstStyle>
            <a:lvl1pPr>
              <a:defRPr sz="40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4275" name="AutoShap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28975"/>
            <a:ext cx="8534400" cy="1752600"/>
          </a:xfrm>
          <a:prstGeom prst="roundRect">
            <a:avLst>
              <a:gd name="adj" fmla="val 16667"/>
            </a:avLst>
          </a:prstGeom>
          <a:ln>
            <a:round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4280" name="Picture 8" descr="MEI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434" y="6178551"/>
            <a:ext cx="1907117" cy="6461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85725"/>
            <a:ext cx="2743200" cy="6040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85725"/>
            <a:ext cx="8026400" cy="6040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25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7013"/>
            <a:ext cx="5384800" cy="4629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497014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87789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25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497013"/>
            <a:ext cx="10972800" cy="46291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85725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97014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497014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887789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87789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25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497013"/>
            <a:ext cx="5384800" cy="4629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97013"/>
            <a:ext cx="5384800" cy="4629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25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497013"/>
            <a:ext cx="5384800" cy="4629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497014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87789"/>
            <a:ext cx="5384800" cy="223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7013"/>
            <a:ext cx="5384800" cy="4629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97013"/>
            <a:ext cx="5384800" cy="4629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85725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97013"/>
            <a:ext cx="109728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0" name="Picture 16" descr="MEI logo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659" y="6126163"/>
            <a:ext cx="1907117" cy="646113"/>
          </a:xfrm>
          <a:prstGeom prst="rect">
            <a:avLst/>
          </a:prstGeom>
          <a:noFill/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1247775"/>
            <a:ext cx="12192000" cy="0"/>
          </a:xfrm>
          <a:prstGeom prst="line">
            <a:avLst/>
          </a:prstGeom>
          <a:noFill/>
          <a:ln w="57150">
            <a:solidFill>
              <a:srgbClr val="00FF99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9" name="Line 22"/>
          <p:cNvSpPr>
            <a:spLocks noChangeShapeType="1"/>
          </p:cNvSpPr>
          <p:nvPr userDrawn="1"/>
        </p:nvSpPr>
        <p:spPr bwMode="auto">
          <a:xfrm>
            <a:off x="0" y="1209675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0" y="1266825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 baseline="0">
          <a:solidFill>
            <a:schemeClr val="tx1"/>
          </a:solidFill>
          <a:effectLst>
            <a:outerShdw blurRad="38100" dist="38100" dir="2700000" algn="tl" rotWithShape="0">
              <a:schemeClr val="bg1">
                <a:lumMod val="85000"/>
                <a:alpha val="80000"/>
              </a:scheme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SzPct val="11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makel@makelengineering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microsoft.com/office/2007/relationships/hdphoto" Target="../media/hdphoto3.wdp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microsoft.com/office/2007/relationships/hdphoto" Target="../media/hdphoto2.wdp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14400" y="1024314"/>
            <a:ext cx="10363200" cy="1470025"/>
          </a:xfrm>
          <a:noFill/>
          <a:ln w="60325" cmpd="sng">
            <a:solidFill>
              <a:srgbClr val="2FFB9F"/>
            </a:solidFill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sz="2800"/>
              <a:t>Environmental Monitoring Microsensor Array (EMMA)</a:t>
            </a:r>
            <a:br>
              <a:rPr lang="en-US" sz="2800"/>
            </a:br>
            <a:r>
              <a:rPr lang="en-US" sz="2800"/>
              <a:t> for Free Flying Robots</a:t>
            </a:r>
          </a:p>
        </p:txBody>
      </p:sp>
      <p:sp>
        <p:nvSpPr>
          <p:cNvPr id="93187" name="AutoShape 3"/>
          <p:cNvSpPr>
            <a:spLocks noGrp="1" noChangeArrowheads="1"/>
          </p:cNvSpPr>
          <p:nvPr>
            <p:ph type="subTitle" idx="1"/>
          </p:nvPr>
        </p:nvSpPr>
        <p:spPr>
          <a:xfrm>
            <a:off x="2463339" y="2369105"/>
            <a:ext cx="6400800" cy="3806708"/>
          </a:xfrm>
          <a:ln/>
        </p:spPr>
        <p:txBody>
          <a:bodyPr/>
          <a:lstStyle/>
          <a:p>
            <a:r>
              <a:rPr lang="en-US" sz="1800" dirty="0"/>
              <a:t>Phase II SBIR </a:t>
            </a:r>
          </a:p>
          <a:p>
            <a:r>
              <a:rPr lang="en-US" sz="1800" dirty="0"/>
              <a:t>Contract: 80NSSC21C0621</a:t>
            </a:r>
          </a:p>
          <a:p>
            <a:r>
              <a:rPr lang="en-US" sz="1800" dirty="0" err="1"/>
              <a:t>Astrobee</a:t>
            </a:r>
            <a:r>
              <a:rPr lang="en-US" sz="1800" dirty="0"/>
              <a:t> Working Group June 1, 2023</a:t>
            </a:r>
          </a:p>
          <a:p>
            <a:r>
              <a:rPr lang="en-US" sz="1800" dirty="0"/>
              <a:t>Makel Engineering, Inc.</a:t>
            </a:r>
          </a:p>
          <a:p>
            <a:endParaRPr lang="en-US" sz="1800" dirty="0"/>
          </a:p>
          <a:p>
            <a:r>
              <a:rPr lang="en-US" sz="1800" dirty="0"/>
              <a:t>James Makel PhD</a:t>
            </a:r>
          </a:p>
          <a:p>
            <a:r>
              <a:rPr lang="en-US" sz="1800" dirty="0"/>
              <a:t> </a:t>
            </a:r>
          </a:p>
          <a:p>
            <a:r>
              <a:rPr lang="en-US" sz="1400" dirty="0"/>
              <a:t>Darby Makel PhD, PI</a:t>
            </a:r>
          </a:p>
          <a:p>
            <a:r>
              <a:rPr lang="en-US" sz="1400" dirty="0"/>
              <a:t>Frank Wangberg - Embedded Systems</a:t>
            </a:r>
          </a:p>
          <a:p>
            <a:r>
              <a:rPr lang="en-US" sz="1400" dirty="0"/>
              <a:t>Richard Kokoletsos - Mechanical Design</a:t>
            </a:r>
          </a:p>
          <a:p>
            <a:r>
              <a:rPr lang="en-US" sz="1400" dirty="0"/>
              <a:t>Elaine Kuang – Research Chemist</a:t>
            </a:r>
          </a:p>
          <a:p>
            <a:r>
              <a:rPr lang="en-US" sz="1400" dirty="0"/>
              <a:t>Ethan Robinson – Software Engineer</a:t>
            </a:r>
          </a:p>
          <a:p>
            <a:endParaRPr lang="en-US" sz="1400" dirty="0"/>
          </a:p>
          <a:p>
            <a:r>
              <a:rPr lang="en-US" sz="1400" dirty="0"/>
              <a:t>NASA COR: Jose V. Benavides, NASA Ames</a:t>
            </a:r>
          </a:p>
          <a:p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78D476-2391-43FD-BCE3-8CBAD61D3FE8}"/>
              </a:ext>
            </a:extLst>
          </p:cNvPr>
          <p:cNvSpPr txBox="1"/>
          <p:nvPr/>
        </p:nvSpPr>
        <p:spPr>
          <a:xfrm>
            <a:off x="247650" y="6050579"/>
            <a:ext cx="407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Contact:</a:t>
            </a:r>
          </a:p>
          <a:p>
            <a:r>
              <a:rPr lang="en-US" sz="1000" dirty="0"/>
              <a:t>Dr. James Makel</a:t>
            </a:r>
          </a:p>
          <a:p>
            <a:r>
              <a:rPr lang="en-US" sz="1000" dirty="0">
                <a:hlinkClick r:id="rId3"/>
              </a:rPr>
              <a:t>jmakel@makelengineering.com</a:t>
            </a:r>
            <a:endParaRPr lang="en-US" sz="1000" dirty="0"/>
          </a:p>
          <a:p>
            <a:r>
              <a:rPr lang="en-US" sz="1000" dirty="0"/>
              <a:t>530-801-2232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BF13C-5BD9-4D09-9E6D-01AF9DEB5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Concept of Operations</a:t>
            </a:r>
            <a:br>
              <a:rPr lang="en-US"/>
            </a:br>
            <a:r>
              <a:rPr lang="en-US"/>
              <a:t>Leveraging Machine Learning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7FEBE36F-C00E-462E-BCB2-341EDD297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188" y="134522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305866-5B8D-C172-B5A4-079536CFD9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9" t="6969" r="49995" b="52136"/>
          <a:stretch/>
        </p:blipFill>
        <p:spPr>
          <a:xfrm>
            <a:off x="7921430" y="1560055"/>
            <a:ext cx="3252247" cy="22397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A419FA-072D-8430-59CA-2DC66CB408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9" t="55437" r="49995" b="4423"/>
          <a:stretch/>
        </p:blipFill>
        <p:spPr>
          <a:xfrm>
            <a:off x="7921429" y="3956368"/>
            <a:ext cx="3252247" cy="219840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9F319E-D4EE-E106-FF3A-6977755D16DA}"/>
              </a:ext>
            </a:extLst>
          </p:cNvPr>
          <p:cNvCxnSpPr>
            <a:cxnSpLocks/>
          </p:cNvCxnSpPr>
          <p:nvPr/>
        </p:nvCxnSpPr>
        <p:spPr>
          <a:xfrm>
            <a:off x="2039938" y="2099748"/>
            <a:ext cx="3200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4BBC8F-C66C-62F3-CCF9-777FC23407DA}"/>
              </a:ext>
            </a:extLst>
          </p:cNvPr>
          <p:cNvCxnSpPr>
            <a:cxnSpLocks/>
          </p:cNvCxnSpPr>
          <p:nvPr/>
        </p:nvCxnSpPr>
        <p:spPr>
          <a:xfrm flipH="1" flipV="1">
            <a:off x="4325938" y="2992203"/>
            <a:ext cx="0" cy="2743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CFE662-FAA4-C16E-0ED1-8B0266C50D64}"/>
              </a:ext>
            </a:extLst>
          </p:cNvPr>
          <p:cNvCxnSpPr>
            <a:cxnSpLocks/>
          </p:cNvCxnSpPr>
          <p:nvPr/>
        </p:nvCxnSpPr>
        <p:spPr>
          <a:xfrm>
            <a:off x="2039938" y="2992203"/>
            <a:ext cx="228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987A9B2-9B43-0FF7-C129-374A66DBA5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788" y="2099747"/>
            <a:ext cx="874419" cy="83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324E9F-7D2B-CDC5-8A43-014E7760BBF2}"/>
              </a:ext>
            </a:extLst>
          </p:cNvPr>
          <p:cNvCxnSpPr>
            <a:cxnSpLocks/>
          </p:cNvCxnSpPr>
          <p:nvPr/>
        </p:nvCxnSpPr>
        <p:spPr>
          <a:xfrm>
            <a:off x="2114550" y="2516298"/>
            <a:ext cx="24860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0ED5AE-B631-C2F3-65B5-5659F0133D2F}"/>
              </a:ext>
            </a:extLst>
          </p:cNvPr>
          <p:cNvGrpSpPr/>
          <p:nvPr/>
        </p:nvGrpSpPr>
        <p:grpSpPr>
          <a:xfrm>
            <a:off x="4431569" y="3958414"/>
            <a:ext cx="1921593" cy="1910340"/>
            <a:chOff x="3993419" y="3956369"/>
            <a:chExt cx="1921593" cy="191034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73FE5DE-1403-69D5-7F2B-6567DB2F676F}"/>
                </a:ext>
              </a:extLst>
            </p:cNvPr>
            <p:cNvSpPr/>
            <p:nvPr/>
          </p:nvSpPr>
          <p:spPr>
            <a:xfrm>
              <a:off x="3993419" y="4051020"/>
              <a:ext cx="1668998" cy="1704283"/>
            </a:xfrm>
            <a:prstGeom prst="ellipse">
              <a:avLst/>
            </a:prstGeom>
            <a:gradFill flip="none" rotWithShape="1">
              <a:gsLst>
                <a:gs pos="2000">
                  <a:srgbClr val="FF0000"/>
                </a:gs>
                <a:gs pos="36000">
                  <a:srgbClr val="FFC000"/>
                </a:gs>
                <a:gs pos="55000">
                  <a:srgbClr val="FFFF00"/>
                </a:gs>
                <a:gs pos="76000">
                  <a:schemeClr val="bg1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50F17FC-44FC-748B-2A09-018E68CEBC69}"/>
                </a:ext>
              </a:extLst>
            </p:cNvPr>
            <p:cNvSpPr/>
            <p:nvPr/>
          </p:nvSpPr>
          <p:spPr>
            <a:xfrm>
              <a:off x="4822826" y="3956369"/>
              <a:ext cx="1092186" cy="1910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6FB1B1-FC00-B238-690D-234D1D8C42AE}"/>
              </a:ext>
            </a:extLst>
          </p:cNvPr>
          <p:cNvCxnSpPr>
            <a:cxnSpLocks/>
          </p:cNvCxnSpPr>
          <p:nvPr/>
        </p:nvCxnSpPr>
        <p:spPr>
          <a:xfrm flipH="1" flipV="1">
            <a:off x="5260976" y="2099748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79C497-2272-2B8B-28DA-A566D65046DA}"/>
              </a:ext>
            </a:extLst>
          </p:cNvPr>
          <p:cNvCxnSpPr>
            <a:cxnSpLocks/>
          </p:cNvCxnSpPr>
          <p:nvPr/>
        </p:nvCxnSpPr>
        <p:spPr>
          <a:xfrm>
            <a:off x="4833006" y="2925528"/>
            <a:ext cx="0" cy="287655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83E70DD-4F7F-5B0F-39C2-E84455A2E87B}"/>
              </a:ext>
            </a:extLst>
          </p:cNvPr>
          <p:cNvSpPr txBox="1"/>
          <p:nvPr/>
        </p:nvSpPr>
        <p:spPr>
          <a:xfrm>
            <a:off x="1935901" y="1716129"/>
            <a:ext cx="3540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Normal Habitat Conditions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49FFED-5CFA-DC4C-8870-96F361E25A6B}"/>
              </a:ext>
            </a:extLst>
          </p:cNvPr>
          <p:cNvSpPr txBox="1"/>
          <p:nvPr/>
        </p:nvSpPr>
        <p:spPr>
          <a:xfrm>
            <a:off x="5224269" y="4216163"/>
            <a:ext cx="13466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Local </a:t>
            </a:r>
            <a:br>
              <a:rPr lang="en-US" b="1">
                <a:solidFill>
                  <a:srgbClr val="FF0000"/>
                </a:solidFill>
              </a:rPr>
            </a:br>
            <a:r>
              <a:rPr lang="en-US" b="1">
                <a:solidFill>
                  <a:srgbClr val="FF0000"/>
                </a:solidFill>
              </a:rPr>
              <a:t>Anomaly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092FD0F-C7C5-FB3A-213D-C605E994F616}"/>
              </a:ext>
            </a:extLst>
          </p:cNvPr>
          <p:cNvCxnSpPr>
            <a:stCxn id="33" idx="3"/>
          </p:cNvCxnSpPr>
          <p:nvPr/>
        </p:nvCxnSpPr>
        <p:spPr>
          <a:xfrm>
            <a:off x="5476869" y="1916184"/>
            <a:ext cx="208598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42EEF82-0CFE-1506-5BBA-3E6539946593}"/>
              </a:ext>
            </a:extLst>
          </p:cNvPr>
          <p:cNvSpPr txBox="1"/>
          <p:nvPr/>
        </p:nvSpPr>
        <p:spPr>
          <a:xfrm>
            <a:off x="5687155" y="1560055"/>
            <a:ext cx="1971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Recognized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74CC05-5BE7-C400-6BE6-64FD46E6EC1B}"/>
              </a:ext>
            </a:extLst>
          </p:cNvPr>
          <p:cNvSpPr txBox="1"/>
          <p:nvPr/>
        </p:nvSpPr>
        <p:spPr>
          <a:xfrm>
            <a:off x="5281615" y="1920718"/>
            <a:ext cx="2546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Algorithm accurately reconstructs measured chemical signatures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571F14D-E46E-BA3F-30DC-25FF2833D378}"/>
              </a:ext>
            </a:extLst>
          </p:cNvPr>
          <p:cNvSpPr txBox="1"/>
          <p:nvPr/>
        </p:nvSpPr>
        <p:spPr>
          <a:xfrm>
            <a:off x="5281615" y="5213962"/>
            <a:ext cx="2731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Algorithm cannot accurately reconstruct unfamiliar chemical signatures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644AC82-FDAD-9E77-B825-E43F86771FE5}"/>
              </a:ext>
            </a:extLst>
          </p:cNvPr>
          <p:cNvCxnSpPr>
            <a:cxnSpLocks/>
          </p:cNvCxnSpPr>
          <p:nvPr/>
        </p:nvCxnSpPr>
        <p:spPr>
          <a:xfrm>
            <a:off x="5459013" y="5213962"/>
            <a:ext cx="208598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1C6A387-6032-3ADC-9A80-92D4F0EF723D}"/>
              </a:ext>
            </a:extLst>
          </p:cNvPr>
          <p:cNvSpPr txBox="1"/>
          <p:nvPr/>
        </p:nvSpPr>
        <p:spPr>
          <a:xfrm>
            <a:off x="5446449" y="4855517"/>
            <a:ext cx="2289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Recognized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AFC62CA-D881-5E10-D11F-3869D004AB5E}"/>
              </a:ext>
            </a:extLst>
          </p:cNvPr>
          <p:cNvSpPr txBox="1"/>
          <p:nvPr/>
        </p:nvSpPr>
        <p:spPr>
          <a:xfrm>
            <a:off x="279071" y="3325994"/>
            <a:ext cx="39611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Analyze chemical measurements on patrol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Learn to recognize typical normal chemical signatures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Unrecognized chemical signatures are flagged as anomalous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9005993-F94B-494C-6944-30C4988E5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68" y="1922842"/>
            <a:ext cx="1093281" cy="109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605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38120-0F44-444F-8600-EFADE90F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EMMA Development Progress and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02AF-73BA-477A-8C19-592F88FD5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3064" y="1340090"/>
            <a:ext cx="9636830" cy="5202025"/>
          </a:xfrm>
        </p:spPr>
        <p:txBody>
          <a:bodyPr/>
          <a:lstStyle/>
          <a:p>
            <a:r>
              <a:rPr lang="en-US" dirty="0"/>
              <a:t>GEN-1 EMMA Delivered November 2022</a:t>
            </a:r>
          </a:p>
          <a:p>
            <a:pPr lvl="2"/>
            <a:r>
              <a:rPr lang="en-US" dirty="0"/>
              <a:t>Expanded sensing capability for GEN-1 versus Phase I prototype</a:t>
            </a:r>
          </a:p>
          <a:p>
            <a:pPr lvl="2"/>
            <a:r>
              <a:rPr lang="en-US" dirty="0"/>
              <a:t>GEN-1 includes hardware suitable for running machine learning algorithms for autonomous anomaly detection</a:t>
            </a:r>
          </a:p>
          <a:p>
            <a:r>
              <a:rPr lang="en-US" dirty="0"/>
              <a:t>GEN 2 Prototype Development Is Underway</a:t>
            </a:r>
          </a:p>
          <a:p>
            <a:pPr lvl="2"/>
            <a:r>
              <a:rPr lang="en-US" dirty="0"/>
              <a:t>Reducing power consumption by adding capability to switch off peripherals and optimizing solid-state sensor packaging</a:t>
            </a:r>
          </a:p>
          <a:p>
            <a:pPr lvl="2"/>
            <a:r>
              <a:rPr lang="en-US" dirty="0"/>
              <a:t>Continuing to evaluate additional sensing capability (acid gases, particulate)</a:t>
            </a:r>
          </a:p>
          <a:p>
            <a:pPr lvl="2"/>
            <a:r>
              <a:rPr lang="en-US" dirty="0"/>
              <a:t>Developing EMMA Android app to run on </a:t>
            </a:r>
            <a:r>
              <a:rPr lang="en-US" dirty="0" err="1"/>
              <a:t>Astrobee</a:t>
            </a:r>
            <a:r>
              <a:rPr lang="en-US" dirty="0"/>
              <a:t> High Level Processor (HLP)</a:t>
            </a:r>
          </a:p>
          <a:p>
            <a:pPr lvl="2"/>
            <a:r>
              <a:rPr lang="en-US" dirty="0"/>
              <a:t>Maturing data storage and processing procedures for machine learning algorithm training</a:t>
            </a:r>
          </a:p>
          <a:p>
            <a:pPr lvl="2"/>
            <a:r>
              <a:rPr lang="en-US" sz="2000" dirty="0">
                <a:effectLst/>
                <a:ea typeface="Calibri" panose="020F0502020204030204" pitchFamily="34" charset="0"/>
              </a:rPr>
              <a:t>SSP 57000 Pressurized Payloads Interface Design Requirements </a:t>
            </a:r>
          </a:p>
          <a:p>
            <a:pPr lvl="2"/>
            <a:r>
              <a:rPr lang="en-US" dirty="0">
                <a:ea typeface="Calibri" panose="020F0502020204030204" pitchFamily="34" charset="0"/>
              </a:rPr>
              <a:t>EMI per DSG-RQMT-007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4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/>
              <a:t>EMMA Payload Motivation and 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F6C0B9-9625-4156-9970-82C1250025FD}"/>
              </a:ext>
            </a:extLst>
          </p:cNvPr>
          <p:cNvSpPr txBox="1"/>
          <p:nvPr/>
        </p:nvSpPr>
        <p:spPr>
          <a:xfrm>
            <a:off x="4194456" y="1466419"/>
            <a:ext cx="6760055" cy="4755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Objective: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Provide mobile smart sensing capability to support autonomous habitat monitoring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Sensors: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Chemical: </a:t>
            </a:r>
            <a:r>
              <a:rPr lang="en-US" sz="18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800" kern="1200" baseline="-25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CO</a:t>
            </a:r>
            <a:r>
              <a:rPr lang="en-US" sz="1800" kern="1200" baseline="-25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8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,CO, H</a:t>
            </a:r>
            <a:r>
              <a:rPr lang="en-US" sz="1800" kern="1200" baseline="-25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NH</a:t>
            </a:r>
            <a:r>
              <a:rPr lang="en-US" sz="1800" kern="1200" baseline="-25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 VOCs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Environmental: Pressure, Humidity, Temperature</a:t>
            </a:r>
            <a:endParaRPr lang="en-US" sz="1800" kern="1200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 and Visual Cameras and Sound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Data Analysis: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Integrated machine learning capability interprets sensor data and sends alerts autonomously</a:t>
            </a:r>
            <a:endParaRPr lang="en-US" sz="18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Development Work: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Times New Roman" panose="02020603050405020304" pitchFamily="18" charset="0"/>
              </a:rPr>
              <a:t>Targeting development work toward important use cases on Gateway and ISS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Times New Roman" panose="02020603050405020304" pitchFamily="18" charset="0"/>
              </a:rPr>
              <a:t>Developing and delivering prototypes to NASA for testing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Times New Roman" panose="02020603050405020304" pitchFamily="18" charset="0"/>
              </a:rPr>
              <a:t>Transitioning to an ISS Flight Demonstration as EMMA matures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CAEDC-A0F1-7515-35F5-6D2642DF9E94}"/>
              </a:ext>
            </a:extLst>
          </p:cNvPr>
          <p:cNvGrpSpPr/>
          <p:nvPr/>
        </p:nvGrpSpPr>
        <p:grpSpPr>
          <a:xfrm>
            <a:off x="410313" y="1803916"/>
            <a:ext cx="3518968" cy="4231124"/>
            <a:chOff x="584049" y="1291852"/>
            <a:chExt cx="3050442" cy="383579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3D705D7F-69DA-1EFF-FE2E-502F0AE00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049" y="1291852"/>
              <a:ext cx="2488359" cy="2488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57AFE10-D9D3-ED8A-0819-24614BA64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60000" contrast="6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64146" y="3688771"/>
              <a:ext cx="1870345" cy="143887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281EE3A-0A5A-4073-BB8C-D8D7110464F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85051" y="3337560"/>
              <a:ext cx="431301" cy="44265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53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0A354-11D8-482A-BE13-1FAF686FC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EMMA 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DABBF-FD34-4B11-A7B7-A3978EA97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7570" y="1490170"/>
            <a:ext cx="9305925" cy="4691173"/>
          </a:xfrm>
        </p:spPr>
        <p:txBody>
          <a:bodyPr/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Air Quality and Revitalization Monitoring</a:t>
            </a: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O</a:t>
            </a:r>
            <a:r>
              <a:rPr lang="en-US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monitoring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 Leak Detection</a:t>
            </a:r>
            <a:endParaRPr lang="en-US" sz="18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Thermal management/cooling systems using working fluids such as ammonia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Hydrogen release from batteries, fuel cells, water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processing systems such as electrolysis </a:t>
            </a: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CO, H</a:t>
            </a:r>
            <a:r>
              <a:rPr lang="en-US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or CO</a:t>
            </a:r>
            <a:r>
              <a:rPr lang="en-US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from water recovery Sabatier reactors</a:t>
            </a:r>
          </a:p>
          <a:p>
            <a:pPr>
              <a:spcBef>
                <a:spcPts val="600"/>
              </a:spcBef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Precombustion/Early Fire Detection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Overheating of electronics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Outgassing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Potential classification of materials</a:t>
            </a:r>
          </a:p>
          <a:p>
            <a:pPr>
              <a:spcBef>
                <a:spcPts val="600"/>
              </a:spcBef>
            </a:pPr>
            <a:r>
              <a:rPr lang="en-US" sz="1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Flexible Platform for Sensor Integration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2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1848D-B045-4F9A-A50A-3F5641124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EMMA Prototype Specifications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78690D4-CAF0-4B8C-A0A4-B8B40CFAF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764849"/>
              </p:ext>
            </p:extLst>
          </p:nvPr>
        </p:nvGraphicFramePr>
        <p:xfrm>
          <a:off x="1490707" y="1355202"/>
          <a:ext cx="8505940" cy="4971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0375">
                  <a:extLst>
                    <a:ext uri="{9D8B030D-6E8A-4147-A177-3AD203B41FA5}">
                      <a16:colId xmlns:a16="http://schemas.microsoft.com/office/drawing/2014/main" val="891678254"/>
                    </a:ext>
                  </a:extLst>
                </a:gridCol>
                <a:gridCol w="3088853">
                  <a:extLst>
                    <a:ext uri="{9D8B030D-6E8A-4147-A177-3AD203B41FA5}">
                      <a16:colId xmlns:a16="http://schemas.microsoft.com/office/drawing/2014/main" val="3201551234"/>
                    </a:ext>
                  </a:extLst>
                </a:gridCol>
                <a:gridCol w="3756712">
                  <a:extLst>
                    <a:ext uri="{9D8B030D-6E8A-4147-A177-3AD203B41FA5}">
                      <a16:colId xmlns:a16="http://schemas.microsoft.com/office/drawing/2014/main" val="2223379337"/>
                    </a:ext>
                  </a:extLst>
                </a:gridCol>
              </a:tblGrid>
              <a:tr h="277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Feature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GEN-1 EMMA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GEN-2 EMMA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235628"/>
                  </a:ext>
                </a:extLst>
              </a:tr>
              <a:tr h="237848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Measurements and Ranges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409217"/>
                  </a:ext>
                </a:extLst>
              </a:tr>
              <a:tr h="7135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State Chemical Sensors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0-96% </a:t>
                      </a:r>
                      <a:b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     0-10 ppm</a:t>
                      </a:r>
                      <a:b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0-5%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0-5 ppm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0-96%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b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   0-10 ppm</a:t>
                      </a:r>
                      <a:b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0-5%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0-5 ppm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961701"/>
                  </a:ext>
                </a:extLst>
              </a:tr>
              <a:tr h="5742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NDIR Chemical Sensors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0-3000 ppm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0-3000 ppm      </a:t>
                      </a:r>
                      <a:b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</a:t>
                      </a:r>
                      <a:r>
                        <a:rPr lang="en-US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0-200 ppm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    0-2000 ppm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076127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VOC Sensors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VOC   0 - 10 ppm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VOC 0 - 10 ppm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284182"/>
                  </a:ext>
                </a:extLst>
              </a:tr>
              <a:tr h="62283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Environmental Sensors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 0.5 to 16 psia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Humidity 0-95 RH (-40 to 30 °C DP)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Temperature -20 to 50 °C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 0.5 to 16 psia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Humidity 0-95 RH (-40 to 50 °C DP)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Temperature -20 to 50 °C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894041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 Camera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FLIR Lepton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FLIR Lepton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124008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Imaging Sensor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720p Visible Camera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1080p or higher res Camera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439551"/>
                  </a:ext>
                </a:extLst>
              </a:tr>
              <a:tr h="2647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Microphone (60 to 15 kHz)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Microphone (60 to 15 kHz)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784367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External Connectivity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Communications to </a:t>
                      </a:r>
                      <a:r>
                        <a:rPr lang="en-US" sz="120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Astrobee</a:t>
                      </a: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HLP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Communications to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Astrobee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HLP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Bluetooth hub for 3</a:t>
                      </a:r>
                      <a:r>
                        <a:rPr lang="en-US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party device connection to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Astrobee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49502"/>
                  </a:ext>
                </a:extLst>
              </a:tr>
              <a:tr h="21406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Specifications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684747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14.4VDC, 0.90 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14.4 VDC, 0.40 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176428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Envelope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in x 4 in x 1.8 in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in x 4 in x 1.8 in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23698"/>
                  </a:ext>
                </a:extLst>
              </a:tr>
              <a:tr h="2500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grams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Under 400 grams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752279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DABB3CEA-6EB8-4021-B796-5897D8991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1398" y="201090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54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18AB-9108-497C-9712-E9591B61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Sensing Technology: Electrochemical and Optical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BAF1AA5-4133-90E5-5F98-7250C8D86DE9}"/>
              </a:ext>
            </a:extLst>
          </p:cNvPr>
          <p:cNvGrpSpPr/>
          <p:nvPr/>
        </p:nvGrpSpPr>
        <p:grpSpPr>
          <a:xfrm>
            <a:off x="8206761" y="1452291"/>
            <a:ext cx="3248786" cy="2595684"/>
            <a:chOff x="8206761" y="1452291"/>
            <a:chExt cx="3248786" cy="2595684"/>
          </a:xfrm>
        </p:grpSpPr>
        <p:grpSp>
          <p:nvGrpSpPr>
            <p:cNvPr id="3" name="Canvas 714">
              <a:extLst>
                <a:ext uri="{FF2B5EF4-FFF2-40B4-BE49-F238E27FC236}">
                  <a16:creationId xmlns:a16="http://schemas.microsoft.com/office/drawing/2014/main" id="{DDF6EB62-8D38-4E6B-A193-59EC751E93C5}"/>
                </a:ext>
              </a:extLst>
            </p:cNvPr>
            <p:cNvGrpSpPr/>
            <p:nvPr/>
          </p:nvGrpSpPr>
          <p:grpSpPr>
            <a:xfrm>
              <a:off x="8206761" y="3042443"/>
              <a:ext cx="3248786" cy="1005532"/>
              <a:chOff x="1265772" y="-240211"/>
              <a:chExt cx="3248786" cy="1005532"/>
            </a:xfrm>
          </p:grpSpPr>
          <p:pic>
            <p:nvPicPr>
              <p:cNvPr id="5" name="Picture 4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E096B0FE-18E8-48F5-8F96-C296CECE77E7}"/>
                  </a:ext>
                </a:extLst>
              </p:cNvPr>
              <p:cNvPicPr/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549"/>
              <a:stretch/>
            </p:blipFill>
            <p:spPr>
              <a:xfrm>
                <a:off x="1265772" y="98301"/>
                <a:ext cx="994927" cy="66561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F02B8CC-5D53-42AB-936D-BF245707AFD0}"/>
                  </a:ext>
                </a:extLst>
              </p:cNvPr>
              <p:cNvPicPr/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490278" y="53232"/>
                <a:ext cx="819013" cy="712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 Box 31">
                <a:extLst>
                  <a:ext uri="{FF2B5EF4-FFF2-40B4-BE49-F238E27FC236}">
                    <a16:creationId xmlns:a16="http://schemas.microsoft.com/office/drawing/2014/main" id="{3CE93639-EC13-412A-A7D7-30259CD47DF3}"/>
                  </a:ext>
                </a:extLst>
              </p:cNvPr>
              <p:cNvSpPr txBox="1"/>
              <p:nvPr/>
            </p:nvSpPr>
            <p:spPr>
              <a:xfrm>
                <a:off x="2515086" y="-224433"/>
                <a:ext cx="819013" cy="276264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400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Sensor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0435C56-B88E-439F-8BC5-BC9F6EE8520C}"/>
                  </a:ext>
                </a:extLst>
              </p:cNvPr>
              <p:cNvPicPr/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8"/>
              <a:stretch/>
            </p:blipFill>
            <p:spPr bwMode="auto">
              <a:xfrm>
                <a:off x="3538871" y="51831"/>
                <a:ext cx="875098" cy="712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 Box 716">
                <a:extLst>
                  <a:ext uri="{FF2B5EF4-FFF2-40B4-BE49-F238E27FC236}">
                    <a16:creationId xmlns:a16="http://schemas.microsoft.com/office/drawing/2014/main" id="{D91AF7BB-4D98-4808-8FE1-14889F57DCED}"/>
                  </a:ext>
                </a:extLst>
              </p:cNvPr>
              <p:cNvSpPr txBox="1"/>
              <p:nvPr/>
            </p:nvSpPr>
            <p:spPr>
              <a:xfrm>
                <a:off x="3522253" y="-240211"/>
                <a:ext cx="992305" cy="233082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sz="1400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Sensor</a:t>
                </a:r>
              </a:p>
            </p:txBody>
          </p:sp>
          <p:sp>
            <p:nvSpPr>
              <p:cNvPr id="13" name="Text Box 31">
                <a:extLst>
                  <a:ext uri="{FF2B5EF4-FFF2-40B4-BE49-F238E27FC236}">
                    <a16:creationId xmlns:a16="http://schemas.microsoft.com/office/drawing/2014/main" id="{E80FD822-8634-4612-A78E-2D9D9636C8D8}"/>
                  </a:ext>
                </a:extLst>
              </p:cNvPr>
              <p:cNvSpPr txBox="1"/>
              <p:nvPr/>
            </p:nvSpPr>
            <p:spPr>
              <a:xfrm>
                <a:off x="1273704" y="-224433"/>
                <a:ext cx="992305" cy="237166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 Sensor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p:grpSp>
        <p:pic>
          <p:nvPicPr>
            <p:cNvPr id="33" name="Picture 32" descr="A green circuit board next to a coin&#10;&#10;Description automatically generated with low confidence">
              <a:extLst>
                <a:ext uri="{FF2B5EF4-FFF2-40B4-BE49-F238E27FC236}">
                  <a16:creationId xmlns:a16="http://schemas.microsoft.com/office/drawing/2014/main" id="{86BAFF79-09E4-5ECD-FB73-A814FA7FB4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/>
          </p:blipFill>
          <p:spPr bwMode="auto">
            <a:xfrm>
              <a:off x="8275617" y="1452291"/>
              <a:ext cx="3179930" cy="1498557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4A54B52E-13B6-C9EA-5C82-4E5A1E6917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73" t="4874" r="2435" b="4874"/>
          <a:stretch/>
        </p:blipFill>
        <p:spPr>
          <a:xfrm>
            <a:off x="83276" y="1371719"/>
            <a:ext cx="5355562" cy="252026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55E982E-65C2-9F4B-676E-5A6FE89851B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94" t="4634" b="3279"/>
          <a:stretch/>
        </p:blipFill>
        <p:spPr>
          <a:xfrm>
            <a:off x="88216" y="3939129"/>
            <a:ext cx="5618827" cy="265056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AB1D795-D20B-B1EE-20F7-7DA743B6256E}"/>
              </a:ext>
            </a:extLst>
          </p:cNvPr>
          <p:cNvSpPr txBox="1"/>
          <p:nvPr/>
        </p:nvSpPr>
        <p:spPr>
          <a:xfrm>
            <a:off x="5484158" y="1917259"/>
            <a:ext cx="2408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Miniaturized Solid-State Chemical Sensors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8EF83D0-4313-0DE1-2876-5E22780455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8006" r="2276" b="35"/>
          <a:stretch/>
        </p:blipFill>
        <p:spPr>
          <a:xfrm>
            <a:off x="8128316" y="4743700"/>
            <a:ext cx="3474530" cy="132401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E56D9D4-62DB-6570-FE9D-FD89179EE006}"/>
              </a:ext>
            </a:extLst>
          </p:cNvPr>
          <p:cNvSpPr txBox="1"/>
          <p:nvPr/>
        </p:nvSpPr>
        <p:spPr>
          <a:xfrm>
            <a:off x="5548166" y="4895079"/>
            <a:ext cx="240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Multi-Species NDIR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6FCA9F-9E12-D68D-2A1D-0E112ADC5F28}"/>
              </a:ext>
            </a:extLst>
          </p:cNvPr>
          <p:cNvCxnSpPr/>
          <p:nvPr/>
        </p:nvCxnSpPr>
        <p:spPr>
          <a:xfrm>
            <a:off x="8214693" y="4535424"/>
            <a:ext cx="336770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15CEC69-0BB3-BE81-3E9E-94838DADB360}"/>
              </a:ext>
            </a:extLst>
          </p:cNvPr>
          <p:cNvCxnSpPr>
            <a:cxnSpLocks/>
          </p:cNvCxnSpPr>
          <p:nvPr/>
        </p:nvCxnSpPr>
        <p:spPr>
          <a:xfrm>
            <a:off x="8668845" y="5894832"/>
            <a:ext cx="2431971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D5E0410-E32B-525C-1A7F-FEE4098803DC}"/>
              </a:ext>
            </a:extLst>
          </p:cNvPr>
          <p:cNvSpPr txBox="1"/>
          <p:nvPr/>
        </p:nvSpPr>
        <p:spPr>
          <a:xfrm>
            <a:off x="9456075" y="4366147"/>
            <a:ext cx="81901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2.7”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818369-EC35-654C-83AF-71E3C2397560}"/>
              </a:ext>
            </a:extLst>
          </p:cNvPr>
          <p:cNvSpPr txBox="1"/>
          <p:nvPr/>
        </p:nvSpPr>
        <p:spPr>
          <a:xfrm>
            <a:off x="9489039" y="5798634"/>
            <a:ext cx="81901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1.9”</a:t>
            </a:r>
          </a:p>
        </p:txBody>
      </p:sp>
    </p:spTree>
    <p:extLst>
      <p:ext uri="{BB962C8B-B14F-4D97-AF65-F5344CB8AC3E}">
        <p14:creationId xmlns:p14="http://schemas.microsoft.com/office/powerpoint/2010/main" val="271779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18AB-9108-497C-9712-E9591B61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Sensing Technology: Photoionization and Camera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1B11C3E-407C-2F2F-231B-D417C96C01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5" y="4800056"/>
            <a:ext cx="2521743" cy="16665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C157775-BADD-927E-EAA3-F7CA0572C6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841" y="4800057"/>
            <a:ext cx="2522106" cy="16665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36C49F0-66A2-8D2D-4F81-770D093EACB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62"/>
                    </a14:imgEffect>
                    <a14:imgEffect>
                      <a14:saturation sat="72000"/>
                    </a14:imgEffect>
                    <a14:imgEffect>
                      <a14:brightnessContrast bright="30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582" y="4800056"/>
            <a:ext cx="2522106" cy="166660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7AD7AF03-A222-F271-5DC4-3012A2E4749F}"/>
              </a:ext>
            </a:extLst>
          </p:cNvPr>
          <p:cNvGrpSpPr/>
          <p:nvPr/>
        </p:nvGrpSpPr>
        <p:grpSpPr>
          <a:xfrm>
            <a:off x="8836880" y="4800056"/>
            <a:ext cx="2745520" cy="1356396"/>
            <a:chOff x="9139631" y="2789672"/>
            <a:chExt cx="2745520" cy="135639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D17F248-464A-1E80-F9B3-2467DE1E6B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/>
            <a:srcRect l="8847" t="6388" r="57747" b="28571"/>
            <a:stretch/>
          </p:blipFill>
          <p:spPr bwMode="auto">
            <a:xfrm>
              <a:off x="9240825" y="2789672"/>
              <a:ext cx="1072517" cy="1040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EB9E1CD-5823-6C8C-E5ED-DC61A78B6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/>
            <a:srcRect t="28965" r="44687"/>
            <a:stretch/>
          </p:blipFill>
          <p:spPr bwMode="auto">
            <a:xfrm>
              <a:off x="10528754" y="2789672"/>
              <a:ext cx="1356397" cy="10521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E367539-D2D2-09C9-6BBC-06572B6FB38A}"/>
                </a:ext>
              </a:extLst>
            </p:cNvPr>
            <p:cNvSpPr txBox="1"/>
            <p:nvPr/>
          </p:nvSpPr>
          <p:spPr>
            <a:xfrm>
              <a:off x="9139631" y="3830447"/>
              <a:ext cx="1258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FLIR Camera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16D0B6-09A2-5F7C-D742-53A0615DD837}"/>
                </a:ext>
              </a:extLst>
            </p:cNvPr>
            <p:cNvSpPr txBox="1"/>
            <p:nvPr/>
          </p:nvSpPr>
          <p:spPr>
            <a:xfrm>
              <a:off x="10528753" y="3838291"/>
              <a:ext cx="13563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Visual Camera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11EB1B2-32E3-1FAC-853D-EAD9DD6F143A}"/>
              </a:ext>
            </a:extLst>
          </p:cNvPr>
          <p:cNvSpPr txBox="1"/>
          <p:nvPr/>
        </p:nvSpPr>
        <p:spPr>
          <a:xfrm>
            <a:off x="6332736" y="6466582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Overlay</a:t>
            </a:r>
          </a:p>
        </p:txBody>
      </p:sp>
      <p:grpSp>
        <p:nvGrpSpPr>
          <p:cNvPr id="4" name="Canvas 608">
            <a:extLst>
              <a:ext uri="{FF2B5EF4-FFF2-40B4-BE49-F238E27FC236}">
                <a16:creationId xmlns:a16="http://schemas.microsoft.com/office/drawing/2014/main" id="{F137EE3E-EB4B-C175-3887-AAD2DB81E038}"/>
              </a:ext>
            </a:extLst>
          </p:cNvPr>
          <p:cNvGrpSpPr/>
          <p:nvPr/>
        </p:nvGrpSpPr>
        <p:grpSpPr>
          <a:xfrm>
            <a:off x="9590826" y="2057944"/>
            <a:ext cx="1448992" cy="1840405"/>
            <a:chOff x="244326" y="9373"/>
            <a:chExt cx="1401755" cy="173785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52D4E1-A817-FEEB-CC52-89F7BA243CDF}"/>
                </a:ext>
              </a:extLst>
            </p:cNvPr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26" y="9373"/>
              <a:ext cx="1401755" cy="1274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609">
              <a:extLst>
                <a:ext uri="{FF2B5EF4-FFF2-40B4-BE49-F238E27FC236}">
                  <a16:creationId xmlns:a16="http://schemas.microsoft.com/office/drawing/2014/main" id="{14EA3B58-6590-9077-BB6A-18901E4FAE33}"/>
                </a:ext>
              </a:extLst>
            </p:cNvPr>
            <p:cNvSpPr txBox="1"/>
            <p:nvPr/>
          </p:nvSpPr>
          <p:spPr>
            <a:xfrm>
              <a:off x="597636" y="1347642"/>
              <a:ext cx="777875" cy="39958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Photoionization</a:t>
              </a: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  <a:endPara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A5E130-D59B-08E2-DA31-CCD5C847C0BA}"/>
              </a:ext>
            </a:extLst>
          </p:cNvPr>
          <p:cNvSpPr txBox="1"/>
          <p:nvPr/>
        </p:nvSpPr>
        <p:spPr>
          <a:xfrm>
            <a:off x="3494888" y="6445939"/>
            <a:ext cx="1694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Visible Light Image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793AF8-B9DC-C02C-3169-C7963D827372}"/>
              </a:ext>
            </a:extLst>
          </p:cNvPr>
          <p:cNvSpPr txBox="1"/>
          <p:nvPr/>
        </p:nvSpPr>
        <p:spPr>
          <a:xfrm>
            <a:off x="570095" y="6445939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Image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36FBEE9-176C-2314-8EB7-C361D1A54A4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14" t="3674" b="4155"/>
          <a:stretch/>
        </p:blipFill>
        <p:spPr>
          <a:xfrm>
            <a:off x="140464" y="1577427"/>
            <a:ext cx="5818621" cy="273388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EFBF9B6-3D27-F43E-413C-4DDEEB26577F}"/>
              </a:ext>
            </a:extLst>
          </p:cNvPr>
          <p:cNvSpPr txBox="1"/>
          <p:nvPr/>
        </p:nvSpPr>
        <p:spPr>
          <a:xfrm>
            <a:off x="6332736" y="1717472"/>
            <a:ext cx="2408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Photoionization Detector for Volatile Organic Carbon (VOC) Detection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509A7F-9F5C-29DF-E535-C7BF287879BB}"/>
              </a:ext>
            </a:extLst>
          </p:cNvPr>
          <p:cNvSpPr txBox="1"/>
          <p:nvPr/>
        </p:nvSpPr>
        <p:spPr>
          <a:xfrm>
            <a:off x="2607814" y="5479343"/>
            <a:ext cx="273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+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FF21F1-FCEE-7B08-8D43-85121693A5C0}"/>
              </a:ext>
            </a:extLst>
          </p:cNvPr>
          <p:cNvSpPr txBox="1"/>
          <p:nvPr/>
        </p:nvSpPr>
        <p:spPr>
          <a:xfrm>
            <a:off x="5426947" y="5479343"/>
            <a:ext cx="273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=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C6837D-8A82-42AE-60BD-9EDD966C5016}"/>
              </a:ext>
            </a:extLst>
          </p:cNvPr>
          <p:cNvSpPr txBox="1"/>
          <p:nvPr/>
        </p:nvSpPr>
        <p:spPr>
          <a:xfrm>
            <a:off x="5968451" y="4105040"/>
            <a:ext cx="240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Thermal and Visible Imaging</a:t>
            </a:r>
          </a:p>
        </p:txBody>
      </p:sp>
    </p:spTree>
    <p:extLst>
      <p:ext uri="{BB962C8B-B14F-4D97-AF65-F5344CB8AC3E}">
        <p14:creationId xmlns:p14="http://schemas.microsoft.com/office/powerpoint/2010/main" val="2828528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CF443-93C1-1F19-7E6E-8CFEA555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EMMA GEN-1 to GEN-2 Evolution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87957A-FC31-02CB-2B5E-F0E620738EEB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9600" y="2284787"/>
            <a:ext cx="4453796" cy="2537297"/>
          </a:xfrm>
          <a:prstGeom prst="rect">
            <a:avLst/>
          </a:prstGeom>
        </p:spPr>
      </p:pic>
      <p:sp>
        <p:nvSpPr>
          <p:cNvPr id="9" name="Text Box 219">
            <a:extLst>
              <a:ext uri="{FF2B5EF4-FFF2-40B4-BE49-F238E27FC236}">
                <a16:creationId xmlns:a16="http://schemas.microsoft.com/office/drawing/2014/main" id="{2D6B6B81-2821-910D-1C8F-FFF29DFF3ACD}"/>
              </a:ext>
            </a:extLst>
          </p:cNvPr>
          <p:cNvSpPr txBox="1"/>
          <p:nvPr/>
        </p:nvSpPr>
        <p:spPr>
          <a:xfrm>
            <a:off x="3939029" y="2343731"/>
            <a:ext cx="787730" cy="31649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</a:p>
        </p:txBody>
      </p:sp>
      <p:sp>
        <p:nvSpPr>
          <p:cNvPr id="10" name="Text Box 219">
            <a:extLst>
              <a:ext uri="{FF2B5EF4-FFF2-40B4-BE49-F238E27FC236}">
                <a16:creationId xmlns:a16="http://schemas.microsoft.com/office/drawing/2014/main" id="{0B1E10A6-3226-3870-E819-A7D8DDA1B162}"/>
              </a:ext>
            </a:extLst>
          </p:cNvPr>
          <p:cNvSpPr txBox="1"/>
          <p:nvPr/>
        </p:nvSpPr>
        <p:spPr>
          <a:xfrm>
            <a:off x="2773152" y="4972269"/>
            <a:ext cx="1208163" cy="4452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Analog Single Species NDIR</a:t>
            </a:r>
          </a:p>
        </p:txBody>
      </p:sp>
      <p:sp>
        <p:nvSpPr>
          <p:cNvPr id="11" name="Text Box 219">
            <a:extLst>
              <a:ext uri="{FF2B5EF4-FFF2-40B4-BE49-F238E27FC236}">
                <a16:creationId xmlns:a16="http://schemas.microsoft.com/office/drawing/2014/main" id="{1D5354B7-C9A5-403E-CB51-4379953419A3}"/>
              </a:ext>
            </a:extLst>
          </p:cNvPr>
          <p:cNvSpPr txBox="1"/>
          <p:nvPr/>
        </p:nvSpPr>
        <p:spPr>
          <a:xfrm>
            <a:off x="2538832" y="2183161"/>
            <a:ext cx="971199" cy="31642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Micro-GC</a:t>
            </a:r>
          </a:p>
        </p:txBody>
      </p:sp>
      <p:sp>
        <p:nvSpPr>
          <p:cNvPr id="12" name="Text Box 219">
            <a:extLst>
              <a:ext uri="{FF2B5EF4-FFF2-40B4-BE49-F238E27FC236}">
                <a16:creationId xmlns:a16="http://schemas.microsoft.com/office/drawing/2014/main" id="{7497B2E3-D43B-9F2B-7225-D02816AD0EDA}"/>
              </a:ext>
            </a:extLst>
          </p:cNvPr>
          <p:cNvSpPr txBox="1"/>
          <p:nvPr/>
        </p:nvSpPr>
        <p:spPr>
          <a:xfrm>
            <a:off x="316366" y="3312898"/>
            <a:ext cx="1479348" cy="4234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Electrochemical Sensors</a:t>
            </a:r>
          </a:p>
        </p:txBody>
      </p:sp>
      <p:sp>
        <p:nvSpPr>
          <p:cNvPr id="13" name="Text Box 219">
            <a:extLst>
              <a:ext uri="{FF2B5EF4-FFF2-40B4-BE49-F238E27FC236}">
                <a16:creationId xmlns:a16="http://schemas.microsoft.com/office/drawing/2014/main" id="{A0A75445-26BB-8323-30A9-80DCE4FD76AD}"/>
              </a:ext>
            </a:extLst>
          </p:cNvPr>
          <p:cNvSpPr txBox="1"/>
          <p:nvPr/>
        </p:nvSpPr>
        <p:spPr>
          <a:xfrm>
            <a:off x="974029" y="4934745"/>
            <a:ext cx="786130" cy="42340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 Camera</a:t>
            </a:r>
          </a:p>
        </p:txBody>
      </p:sp>
      <p:sp>
        <p:nvSpPr>
          <p:cNvPr id="14" name="Text Box 219">
            <a:extLst>
              <a:ext uri="{FF2B5EF4-FFF2-40B4-BE49-F238E27FC236}">
                <a16:creationId xmlns:a16="http://schemas.microsoft.com/office/drawing/2014/main" id="{2B05379B-CD41-AE9D-F8FB-A99B1B868BFE}"/>
              </a:ext>
            </a:extLst>
          </p:cNvPr>
          <p:cNvSpPr txBox="1"/>
          <p:nvPr/>
        </p:nvSpPr>
        <p:spPr>
          <a:xfrm>
            <a:off x="1608575" y="4945757"/>
            <a:ext cx="1130817" cy="62729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Visible Camera &amp; Microphone</a:t>
            </a:r>
          </a:p>
        </p:txBody>
      </p:sp>
      <p:sp>
        <p:nvSpPr>
          <p:cNvPr id="15" name="Text Box 219">
            <a:extLst>
              <a:ext uri="{FF2B5EF4-FFF2-40B4-BE49-F238E27FC236}">
                <a16:creationId xmlns:a16="http://schemas.microsoft.com/office/drawing/2014/main" id="{3F865ECC-3189-408B-888D-85ECF4D3DB16}"/>
              </a:ext>
            </a:extLst>
          </p:cNvPr>
          <p:cNvSpPr txBox="1"/>
          <p:nvPr/>
        </p:nvSpPr>
        <p:spPr>
          <a:xfrm>
            <a:off x="1004095" y="2155077"/>
            <a:ext cx="1080261" cy="3912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 PID Sensor</a:t>
            </a:r>
          </a:p>
        </p:txBody>
      </p:sp>
      <p:sp>
        <p:nvSpPr>
          <p:cNvPr id="16" name="Text Box 219">
            <a:extLst>
              <a:ext uri="{FF2B5EF4-FFF2-40B4-BE49-F238E27FC236}">
                <a16:creationId xmlns:a16="http://schemas.microsoft.com/office/drawing/2014/main" id="{84BC4D78-5389-3584-FD72-416F6D855055}"/>
              </a:ext>
            </a:extLst>
          </p:cNvPr>
          <p:cNvSpPr txBox="1"/>
          <p:nvPr/>
        </p:nvSpPr>
        <p:spPr>
          <a:xfrm>
            <a:off x="1935383" y="2183161"/>
            <a:ext cx="908932" cy="3911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Valve</a:t>
            </a:r>
          </a:p>
        </p:txBody>
      </p:sp>
      <p:sp>
        <p:nvSpPr>
          <p:cNvPr id="17" name="Text Box 219">
            <a:extLst>
              <a:ext uri="{FF2B5EF4-FFF2-40B4-BE49-F238E27FC236}">
                <a16:creationId xmlns:a16="http://schemas.microsoft.com/office/drawing/2014/main" id="{E92DE618-4664-9CA3-F0C5-2A1F9CF045A8}"/>
              </a:ext>
            </a:extLst>
          </p:cNvPr>
          <p:cNvSpPr txBox="1"/>
          <p:nvPr/>
        </p:nvSpPr>
        <p:spPr>
          <a:xfrm>
            <a:off x="4822010" y="3658334"/>
            <a:ext cx="940716" cy="3911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</a:p>
        </p:txBody>
      </p:sp>
      <p:sp>
        <p:nvSpPr>
          <p:cNvPr id="18" name="Text Box 219">
            <a:extLst>
              <a:ext uri="{FF2B5EF4-FFF2-40B4-BE49-F238E27FC236}">
                <a16:creationId xmlns:a16="http://schemas.microsoft.com/office/drawing/2014/main" id="{299E4D9A-DDF4-D8B0-8A0F-B00C472BA3D7}"/>
              </a:ext>
            </a:extLst>
          </p:cNvPr>
          <p:cNvSpPr txBox="1"/>
          <p:nvPr/>
        </p:nvSpPr>
        <p:spPr>
          <a:xfrm>
            <a:off x="456035" y="4577139"/>
            <a:ext cx="971889" cy="5307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Pressure &amp; Humidity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Sensors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488076-9C29-8FDB-6DCF-360B11B15083}"/>
              </a:ext>
            </a:extLst>
          </p:cNvPr>
          <p:cNvCxnSpPr>
            <a:cxnSpLocks/>
          </p:cNvCxnSpPr>
          <p:nvPr/>
        </p:nvCxnSpPr>
        <p:spPr>
          <a:xfrm>
            <a:off x="1658323" y="2536826"/>
            <a:ext cx="393382" cy="8261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A13E66-664D-3641-919F-D95D94D9055E}"/>
              </a:ext>
            </a:extLst>
          </p:cNvPr>
          <p:cNvCxnSpPr>
            <a:cxnSpLocks/>
          </p:cNvCxnSpPr>
          <p:nvPr/>
        </p:nvCxnSpPr>
        <p:spPr>
          <a:xfrm flipH="1">
            <a:off x="2091496" y="2434986"/>
            <a:ext cx="129912" cy="675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861F945-C2DC-A20B-5348-16564270E4C9}"/>
              </a:ext>
            </a:extLst>
          </p:cNvPr>
          <p:cNvCxnSpPr>
            <a:cxnSpLocks/>
          </p:cNvCxnSpPr>
          <p:nvPr/>
        </p:nvCxnSpPr>
        <p:spPr>
          <a:xfrm flipH="1">
            <a:off x="2556623" y="2434972"/>
            <a:ext cx="262052" cy="6970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DB7D8C-7160-919D-247A-DB9B3CD32ED5}"/>
              </a:ext>
            </a:extLst>
          </p:cNvPr>
          <p:cNvCxnSpPr>
            <a:cxnSpLocks/>
          </p:cNvCxnSpPr>
          <p:nvPr/>
        </p:nvCxnSpPr>
        <p:spPr>
          <a:xfrm flipH="1">
            <a:off x="3030097" y="2501958"/>
            <a:ext cx="908932" cy="6518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73B57E-71D5-BA55-CEE5-64068FBF5E24}"/>
              </a:ext>
            </a:extLst>
          </p:cNvPr>
          <p:cNvCxnSpPr>
            <a:cxnSpLocks/>
          </p:cNvCxnSpPr>
          <p:nvPr/>
        </p:nvCxnSpPr>
        <p:spPr>
          <a:xfrm flipH="1">
            <a:off x="3458518" y="2585186"/>
            <a:ext cx="581119" cy="7000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08F2B4-E7BC-CDAF-DFAA-C7FEF417F739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3580086" y="3853927"/>
            <a:ext cx="1241924" cy="2091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39537CE-3030-37A5-EC81-F575EBA4FEC2}"/>
              </a:ext>
            </a:extLst>
          </p:cNvPr>
          <p:cNvCxnSpPr>
            <a:cxnSpLocks/>
          </p:cNvCxnSpPr>
          <p:nvPr/>
        </p:nvCxnSpPr>
        <p:spPr>
          <a:xfrm>
            <a:off x="1348586" y="3644710"/>
            <a:ext cx="894256" cy="305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5608D5-CF53-4538-294B-52FD5E5C0010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2818675" y="4358412"/>
            <a:ext cx="558559" cy="613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6908CC-349F-9EF3-F8CA-0EE4581D9431}"/>
              </a:ext>
            </a:extLst>
          </p:cNvPr>
          <p:cNvCxnSpPr>
            <a:cxnSpLocks/>
          </p:cNvCxnSpPr>
          <p:nvPr/>
        </p:nvCxnSpPr>
        <p:spPr>
          <a:xfrm flipV="1">
            <a:off x="2125977" y="4701360"/>
            <a:ext cx="95431" cy="281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8C72423-D6D5-AE5C-0417-CBF2796700BB}"/>
              </a:ext>
            </a:extLst>
          </p:cNvPr>
          <p:cNvCxnSpPr>
            <a:cxnSpLocks/>
          </p:cNvCxnSpPr>
          <p:nvPr/>
        </p:nvCxnSpPr>
        <p:spPr>
          <a:xfrm flipV="1">
            <a:off x="1502574" y="4636992"/>
            <a:ext cx="444277" cy="3619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295D6D5-98E5-5B85-1C15-8DA5B1722414}"/>
              </a:ext>
            </a:extLst>
          </p:cNvPr>
          <p:cNvCxnSpPr>
            <a:cxnSpLocks/>
          </p:cNvCxnSpPr>
          <p:nvPr/>
        </p:nvCxnSpPr>
        <p:spPr>
          <a:xfrm flipV="1">
            <a:off x="1127300" y="4213231"/>
            <a:ext cx="676842" cy="405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526E525E-B39D-1503-E1F3-AB67B98F99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04650" y="2660222"/>
            <a:ext cx="3787140" cy="265176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D0FF05A-2A62-BA83-42C6-789160E92A72}"/>
              </a:ext>
            </a:extLst>
          </p:cNvPr>
          <p:cNvCxnSpPr>
            <a:cxnSpLocks/>
          </p:cNvCxnSpPr>
          <p:nvPr/>
        </p:nvCxnSpPr>
        <p:spPr>
          <a:xfrm flipH="1" flipV="1">
            <a:off x="10163889" y="5326217"/>
            <a:ext cx="364955" cy="244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1" name="Text Box 219">
            <a:extLst>
              <a:ext uri="{FF2B5EF4-FFF2-40B4-BE49-F238E27FC236}">
                <a16:creationId xmlns:a16="http://schemas.microsoft.com/office/drawing/2014/main" id="{FC9E55ED-BD31-4BB9-EC12-DEC852B1EBFF}"/>
              </a:ext>
            </a:extLst>
          </p:cNvPr>
          <p:cNvSpPr txBox="1"/>
          <p:nvPr/>
        </p:nvSpPr>
        <p:spPr>
          <a:xfrm>
            <a:off x="10297525" y="5589747"/>
            <a:ext cx="949698" cy="4452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Gas Inlet</a:t>
            </a:r>
          </a:p>
        </p:txBody>
      </p:sp>
      <p:sp>
        <p:nvSpPr>
          <p:cNvPr id="55" name="Text Box 219">
            <a:extLst>
              <a:ext uri="{FF2B5EF4-FFF2-40B4-BE49-F238E27FC236}">
                <a16:creationId xmlns:a16="http://schemas.microsoft.com/office/drawing/2014/main" id="{E0C8CD65-0832-CDA0-EAB5-FE5389C40C94}"/>
              </a:ext>
            </a:extLst>
          </p:cNvPr>
          <p:cNvSpPr txBox="1"/>
          <p:nvPr/>
        </p:nvSpPr>
        <p:spPr>
          <a:xfrm>
            <a:off x="6225143" y="5522643"/>
            <a:ext cx="1828554" cy="51233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Pressure &amp; Humidity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Sensors &amp; Microphone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7E58FA4-6080-0EE8-D725-A0A14F3F04BA}"/>
              </a:ext>
            </a:extLst>
          </p:cNvPr>
          <p:cNvCxnSpPr>
            <a:cxnSpLocks/>
          </p:cNvCxnSpPr>
          <p:nvPr/>
        </p:nvCxnSpPr>
        <p:spPr>
          <a:xfrm flipV="1">
            <a:off x="7139420" y="5272993"/>
            <a:ext cx="352774" cy="2491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8" name="Text Box 219">
            <a:extLst>
              <a:ext uri="{FF2B5EF4-FFF2-40B4-BE49-F238E27FC236}">
                <a16:creationId xmlns:a16="http://schemas.microsoft.com/office/drawing/2014/main" id="{B317869C-1A19-B5DA-2782-7C12F05D88A4}"/>
              </a:ext>
            </a:extLst>
          </p:cNvPr>
          <p:cNvSpPr txBox="1"/>
          <p:nvPr/>
        </p:nvSpPr>
        <p:spPr>
          <a:xfrm>
            <a:off x="7841062" y="5498717"/>
            <a:ext cx="1130817" cy="51233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Visible Camera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9A22848-8817-6B3B-14CE-00E4515E8EA3}"/>
              </a:ext>
            </a:extLst>
          </p:cNvPr>
          <p:cNvCxnSpPr>
            <a:cxnSpLocks/>
          </p:cNvCxnSpPr>
          <p:nvPr/>
        </p:nvCxnSpPr>
        <p:spPr>
          <a:xfrm flipH="1" flipV="1">
            <a:off x="8256699" y="5310247"/>
            <a:ext cx="79702" cy="2196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48DDAE8-9BDA-876A-998A-52742CBAF95E}"/>
              </a:ext>
            </a:extLst>
          </p:cNvPr>
          <p:cNvCxnSpPr>
            <a:cxnSpLocks/>
          </p:cNvCxnSpPr>
          <p:nvPr/>
        </p:nvCxnSpPr>
        <p:spPr>
          <a:xfrm flipV="1">
            <a:off x="9383620" y="5299505"/>
            <a:ext cx="95431" cy="281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2" name="Text Box 219">
            <a:extLst>
              <a:ext uri="{FF2B5EF4-FFF2-40B4-BE49-F238E27FC236}">
                <a16:creationId xmlns:a16="http://schemas.microsoft.com/office/drawing/2014/main" id="{42D03FB1-8E05-FE52-B951-A59722D50FAD}"/>
              </a:ext>
            </a:extLst>
          </p:cNvPr>
          <p:cNvSpPr txBox="1"/>
          <p:nvPr/>
        </p:nvSpPr>
        <p:spPr>
          <a:xfrm>
            <a:off x="9085986" y="5611572"/>
            <a:ext cx="786130" cy="42340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 Camera</a:t>
            </a:r>
          </a:p>
        </p:txBody>
      </p:sp>
      <p:sp>
        <p:nvSpPr>
          <p:cNvPr id="63" name="Text Box 219">
            <a:extLst>
              <a:ext uri="{FF2B5EF4-FFF2-40B4-BE49-F238E27FC236}">
                <a16:creationId xmlns:a16="http://schemas.microsoft.com/office/drawing/2014/main" id="{8FDC576D-B9E1-D7C0-712B-535990634D6E}"/>
              </a:ext>
            </a:extLst>
          </p:cNvPr>
          <p:cNvSpPr txBox="1"/>
          <p:nvPr/>
        </p:nvSpPr>
        <p:spPr>
          <a:xfrm>
            <a:off x="5736057" y="3605622"/>
            <a:ext cx="1479348" cy="4234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Electrochemical Sensors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AF5CB58-F757-6C83-3562-A11359279F5F}"/>
              </a:ext>
            </a:extLst>
          </p:cNvPr>
          <p:cNvCxnSpPr>
            <a:cxnSpLocks/>
          </p:cNvCxnSpPr>
          <p:nvPr/>
        </p:nvCxnSpPr>
        <p:spPr>
          <a:xfrm>
            <a:off x="6692292" y="3931310"/>
            <a:ext cx="1195774" cy="3463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6" name="Text Box 219">
            <a:extLst>
              <a:ext uri="{FF2B5EF4-FFF2-40B4-BE49-F238E27FC236}">
                <a16:creationId xmlns:a16="http://schemas.microsoft.com/office/drawing/2014/main" id="{615530A4-1DB6-4AE1-5A7E-6A06A90093E1}"/>
              </a:ext>
            </a:extLst>
          </p:cNvPr>
          <p:cNvSpPr txBox="1"/>
          <p:nvPr/>
        </p:nvSpPr>
        <p:spPr>
          <a:xfrm>
            <a:off x="6052580" y="2179974"/>
            <a:ext cx="1080261" cy="3912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 PID Sensor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4E1548E-F613-5CE6-DC42-2F91F6496EC5}"/>
              </a:ext>
            </a:extLst>
          </p:cNvPr>
          <p:cNvCxnSpPr>
            <a:cxnSpLocks/>
          </p:cNvCxnSpPr>
          <p:nvPr/>
        </p:nvCxnSpPr>
        <p:spPr>
          <a:xfrm>
            <a:off x="6673148" y="2647569"/>
            <a:ext cx="893297" cy="5075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27AE5A6-A941-7590-9BA4-A673E5E16BE7}"/>
              </a:ext>
            </a:extLst>
          </p:cNvPr>
          <p:cNvCxnSpPr>
            <a:cxnSpLocks/>
          </p:cNvCxnSpPr>
          <p:nvPr/>
        </p:nvCxnSpPr>
        <p:spPr>
          <a:xfrm flipH="1">
            <a:off x="7711150" y="2449561"/>
            <a:ext cx="38944" cy="4041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0" name="Text Box 219">
            <a:extLst>
              <a:ext uri="{FF2B5EF4-FFF2-40B4-BE49-F238E27FC236}">
                <a16:creationId xmlns:a16="http://schemas.microsoft.com/office/drawing/2014/main" id="{5356A55C-BC8E-9A46-57A8-1DDBE55F1AAE}"/>
              </a:ext>
            </a:extLst>
          </p:cNvPr>
          <p:cNvSpPr txBox="1"/>
          <p:nvPr/>
        </p:nvSpPr>
        <p:spPr>
          <a:xfrm>
            <a:off x="7478255" y="2163016"/>
            <a:ext cx="908932" cy="3911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Valve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F7A6E12-E3D8-000C-0D2C-2E88B7AD5299}"/>
              </a:ext>
            </a:extLst>
          </p:cNvPr>
          <p:cNvCxnSpPr>
            <a:cxnSpLocks/>
          </p:cNvCxnSpPr>
          <p:nvPr/>
        </p:nvCxnSpPr>
        <p:spPr>
          <a:xfrm flipH="1">
            <a:off x="9476783" y="2421569"/>
            <a:ext cx="131026" cy="375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Text Box 219">
            <a:extLst>
              <a:ext uri="{FF2B5EF4-FFF2-40B4-BE49-F238E27FC236}">
                <a16:creationId xmlns:a16="http://schemas.microsoft.com/office/drawing/2014/main" id="{8C9DC569-98A1-C0D5-028E-056A79A31872}"/>
              </a:ext>
            </a:extLst>
          </p:cNvPr>
          <p:cNvSpPr txBox="1"/>
          <p:nvPr/>
        </p:nvSpPr>
        <p:spPr>
          <a:xfrm>
            <a:off x="9369907" y="2132570"/>
            <a:ext cx="971199" cy="31642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Micro-GC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5982593-3D62-2F7D-ED82-82F1C919F8B5}"/>
              </a:ext>
            </a:extLst>
          </p:cNvPr>
          <p:cNvCxnSpPr>
            <a:cxnSpLocks/>
          </p:cNvCxnSpPr>
          <p:nvPr/>
        </p:nvCxnSpPr>
        <p:spPr>
          <a:xfrm flipH="1">
            <a:off x="10297525" y="2442388"/>
            <a:ext cx="409675" cy="545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6" name="Text Box 219">
            <a:extLst>
              <a:ext uri="{FF2B5EF4-FFF2-40B4-BE49-F238E27FC236}">
                <a16:creationId xmlns:a16="http://schemas.microsoft.com/office/drawing/2014/main" id="{5D50A9E8-9E0D-C504-2FE3-B5C69751780F}"/>
              </a:ext>
            </a:extLst>
          </p:cNvPr>
          <p:cNvSpPr txBox="1"/>
          <p:nvPr/>
        </p:nvSpPr>
        <p:spPr>
          <a:xfrm>
            <a:off x="10619769" y="2105078"/>
            <a:ext cx="787730" cy="31649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</a:t>
            </a:r>
          </a:p>
        </p:txBody>
      </p:sp>
      <p:sp>
        <p:nvSpPr>
          <p:cNvPr id="79" name="Text Box 219">
            <a:extLst>
              <a:ext uri="{FF2B5EF4-FFF2-40B4-BE49-F238E27FC236}">
                <a16:creationId xmlns:a16="http://schemas.microsoft.com/office/drawing/2014/main" id="{A0650657-34A8-492E-E689-51CF287E642E}"/>
              </a:ext>
            </a:extLst>
          </p:cNvPr>
          <p:cNvSpPr txBox="1"/>
          <p:nvPr/>
        </p:nvSpPr>
        <p:spPr>
          <a:xfrm>
            <a:off x="7989957" y="2028254"/>
            <a:ext cx="1208163" cy="4452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Digital Multiple Species NDIR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C32220B-B625-19A9-1B36-157302290934}"/>
              </a:ext>
            </a:extLst>
          </p:cNvPr>
          <p:cNvCxnSpPr>
            <a:cxnSpLocks/>
          </p:cNvCxnSpPr>
          <p:nvPr/>
        </p:nvCxnSpPr>
        <p:spPr>
          <a:xfrm>
            <a:off x="8690000" y="2442388"/>
            <a:ext cx="63621" cy="995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9F01DC40-A3C1-3962-4128-C3E778A9A310}"/>
              </a:ext>
            </a:extLst>
          </p:cNvPr>
          <p:cNvSpPr txBox="1"/>
          <p:nvPr/>
        </p:nvSpPr>
        <p:spPr>
          <a:xfrm>
            <a:off x="1569143" y="1566327"/>
            <a:ext cx="240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GEN-1 Prototype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3992C85-25CA-C190-4886-C295521C8575}"/>
              </a:ext>
            </a:extLst>
          </p:cNvPr>
          <p:cNvSpPr txBox="1"/>
          <p:nvPr/>
        </p:nvSpPr>
        <p:spPr>
          <a:xfrm>
            <a:off x="7566445" y="1570869"/>
            <a:ext cx="240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GEN-2 Prototype</a:t>
            </a:r>
          </a:p>
        </p:txBody>
      </p:sp>
    </p:spTree>
    <p:extLst>
      <p:ext uri="{BB962C8B-B14F-4D97-AF65-F5344CB8AC3E}">
        <p14:creationId xmlns:p14="http://schemas.microsoft.com/office/powerpoint/2010/main" val="1758196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18AB-9108-497C-9712-E9591B61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with </a:t>
            </a:r>
            <a:r>
              <a:rPr lang="en-US" dirty="0" err="1"/>
              <a:t>Astrobee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EDAB82-9D3B-DE9D-EF77-FFA3A7126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93" r="6967"/>
          <a:stretch/>
        </p:blipFill>
        <p:spPr>
          <a:xfrm>
            <a:off x="245757" y="2623127"/>
            <a:ext cx="2309346" cy="22392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5EFA72-1583-9F47-851B-02ACD830555D}"/>
              </a:ext>
            </a:extLst>
          </p:cNvPr>
          <p:cNvSpPr txBox="1"/>
          <p:nvPr/>
        </p:nvSpPr>
        <p:spPr>
          <a:xfrm>
            <a:off x="262749" y="4830224"/>
            <a:ext cx="240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EMMA Payload Analyzes Data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C9DC55A-308A-D8DE-92E6-69DFB0EF3C8A}"/>
              </a:ext>
            </a:extLst>
          </p:cNvPr>
          <p:cNvSpPr/>
          <p:nvPr/>
        </p:nvSpPr>
        <p:spPr>
          <a:xfrm>
            <a:off x="3105924" y="2873727"/>
            <a:ext cx="1770876" cy="354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47240E-0261-1DF9-5551-D11C523741C1}"/>
              </a:ext>
            </a:extLst>
          </p:cNvPr>
          <p:cNvSpPr txBox="1"/>
          <p:nvPr/>
        </p:nvSpPr>
        <p:spPr>
          <a:xfrm>
            <a:off x="2891160" y="2142391"/>
            <a:ext cx="2152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Threshold and Anomaly Alert Messages Sent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6BDBDC-49CD-7418-B04F-07B9B729C171}"/>
              </a:ext>
            </a:extLst>
          </p:cNvPr>
          <p:cNvSpPr txBox="1"/>
          <p:nvPr/>
        </p:nvSpPr>
        <p:spPr>
          <a:xfrm>
            <a:off x="5348083" y="4830223"/>
            <a:ext cx="2408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EMMA Android Application Manages Payload</a:t>
            </a:r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57008805-87F3-D8D9-5BF4-E8DDF82C2C85}"/>
              </a:ext>
            </a:extLst>
          </p:cNvPr>
          <p:cNvSpPr/>
          <p:nvPr/>
        </p:nvSpPr>
        <p:spPr>
          <a:xfrm>
            <a:off x="3105924" y="3532836"/>
            <a:ext cx="1770876" cy="3545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A7795A-93F9-F436-2BD5-35E194B17AB8}"/>
              </a:ext>
            </a:extLst>
          </p:cNvPr>
          <p:cNvSpPr txBox="1"/>
          <p:nvPr/>
        </p:nvSpPr>
        <p:spPr>
          <a:xfrm>
            <a:off x="2722254" y="3857277"/>
            <a:ext cx="2476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Astrobee</a:t>
            </a:r>
            <a:r>
              <a:rPr lang="en-US" sz="1600" dirty="0"/>
              <a:t> Coordinates and Payload Configuration Sent</a:t>
            </a:r>
          </a:p>
        </p:txBody>
      </p:sp>
      <p:pic>
        <p:nvPicPr>
          <p:cNvPr id="1026" name="Picture 2" descr="Desktop Computer Icon Flat Led Screen Monitor Pc Modern Personal Monitor  Office And Home Descktop Black Symbol For Web Design Television Internet  Technology Isolated Vector Illustratin Stock Illustration - Download Image  Now -">
            <a:extLst>
              <a:ext uri="{FF2B5EF4-FFF2-40B4-BE49-F238E27FC236}">
                <a16:creationId xmlns:a16="http://schemas.microsoft.com/office/drawing/2014/main" id="{FE1F02D6-6AA3-1CE4-C6F9-A3005EFA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1021" y="233102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DFF6146-D982-ACEE-2D4D-C4602DDBA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147" y="2056591"/>
            <a:ext cx="2870553" cy="274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6A04FB6F-2E2D-654C-EF91-C4F64DAF9A7A}"/>
              </a:ext>
            </a:extLst>
          </p:cNvPr>
          <p:cNvSpPr/>
          <p:nvPr/>
        </p:nvSpPr>
        <p:spPr>
          <a:xfrm>
            <a:off x="8033524" y="2874579"/>
            <a:ext cx="1937408" cy="354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row: Left 20">
            <a:extLst>
              <a:ext uri="{FF2B5EF4-FFF2-40B4-BE49-F238E27FC236}">
                <a16:creationId xmlns:a16="http://schemas.microsoft.com/office/drawing/2014/main" id="{56A9694A-9F80-2DFC-0870-48D88AED089B}"/>
              </a:ext>
            </a:extLst>
          </p:cNvPr>
          <p:cNvSpPr/>
          <p:nvPr/>
        </p:nvSpPr>
        <p:spPr>
          <a:xfrm>
            <a:off x="8033523" y="3505922"/>
            <a:ext cx="1873400" cy="3545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CD7319-866C-F5DA-650B-FE05654FFC2B}"/>
              </a:ext>
            </a:extLst>
          </p:cNvPr>
          <p:cNvSpPr txBox="1"/>
          <p:nvPr/>
        </p:nvSpPr>
        <p:spPr>
          <a:xfrm>
            <a:off x="9648574" y="4810272"/>
            <a:ext cx="2408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Autonomous Habitat Monitoring Systems/Ground Control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11C17E-CBF9-082C-722B-2A9E1FAB06C2}"/>
              </a:ext>
            </a:extLst>
          </p:cNvPr>
          <p:cNvSpPr txBox="1"/>
          <p:nvPr/>
        </p:nvSpPr>
        <p:spPr>
          <a:xfrm>
            <a:off x="7763869" y="3854967"/>
            <a:ext cx="2476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Manual Control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FA12C8-65D3-3D48-2476-8A2B5AF19E0E}"/>
              </a:ext>
            </a:extLst>
          </p:cNvPr>
          <p:cNvSpPr txBox="1"/>
          <p:nvPr/>
        </p:nvSpPr>
        <p:spPr>
          <a:xfrm>
            <a:off x="7851699" y="2331026"/>
            <a:ext cx="2152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Habitat State Reported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EF735C8-14F1-0618-0332-DD86A1D2D3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0000" contrast="6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2069" y="1467979"/>
            <a:ext cx="1481636" cy="108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41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7E4C2-A759-C421-0BAA-55377C56B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522" y="493689"/>
            <a:ext cx="10972800" cy="1143000"/>
          </a:xfrm>
        </p:spPr>
        <p:txBody>
          <a:bodyPr/>
          <a:lstStyle/>
          <a:p>
            <a:r>
              <a:rPr lang="en-US" sz="36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Flight Mission Types</a:t>
            </a:r>
            <a:br>
              <a:rPr lang="en-US" sz="360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09795B-242A-4E1C-8BA2-30EEAEEE30EC}"/>
              </a:ext>
            </a:extLst>
          </p:cNvPr>
          <p:cNvSpPr txBox="1"/>
          <p:nvPr/>
        </p:nvSpPr>
        <p:spPr>
          <a:xfrm>
            <a:off x="1167383" y="1197620"/>
            <a:ext cx="10303939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US" sz="12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Ride-along Mission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</a:rPr>
              <a:t>Collect useful data while </a:t>
            </a:r>
            <a:r>
              <a:rPr lang="en-US" sz="1800" dirty="0" err="1">
                <a:latin typeface="Arial" panose="020B0604020202020204" pitchFamily="34" charset="0"/>
                <a:ea typeface="Calibri" panose="020F0502020204030204" pitchFamily="34" charset="0"/>
              </a:rPr>
              <a:t>Astrobee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</a:rPr>
              <a:t> performs other tasks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Patrol Mission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</a:rPr>
              <a:t>Patrol entire habitat to learn normal conditions and locate anomalies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Loiter Mission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Monitor fixed location or small area of interest over time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Response Mission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</a:rPr>
              <a:t>Investigate area in response to detection and commands from other autonomous systems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22C1CE3A-400C-21E3-6109-128434C67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91" r="7125"/>
          <a:stretch/>
        </p:blipFill>
        <p:spPr>
          <a:xfrm>
            <a:off x="6319352" y="2813146"/>
            <a:ext cx="2654438" cy="1916380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CD04AEF-BAF7-C7E1-142A-116E279587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4" t="9663" r="18810" b="4918"/>
          <a:stretch/>
        </p:blipFill>
        <p:spPr>
          <a:xfrm>
            <a:off x="3186304" y="2813146"/>
            <a:ext cx="1865745" cy="18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460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7e0f6cc-907a-4d3d-b201-e0af3bcf6baa">
      <Terms xmlns="http://schemas.microsoft.com/office/infopath/2007/PartnerControls"/>
    </lcf76f155ced4ddcb4097134ff3c332f>
    <TaxCatchAll xmlns="8611f1bc-8488-4f34-802f-e6762d45807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8027E0D4E12548954F5DB1C53E4227" ma:contentTypeVersion="13" ma:contentTypeDescription="Create a new document." ma:contentTypeScope="" ma:versionID="e0aa3f00db51b02289e4611023c8c8a0">
  <xsd:schema xmlns:xsd="http://www.w3.org/2001/XMLSchema" xmlns:xs="http://www.w3.org/2001/XMLSchema" xmlns:p="http://schemas.microsoft.com/office/2006/metadata/properties" xmlns:ns2="17e0f6cc-907a-4d3d-b201-e0af3bcf6baa" xmlns:ns3="8611f1bc-8488-4f34-802f-e6762d458070" targetNamespace="http://schemas.microsoft.com/office/2006/metadata/properties" ma:root="true" ma:fieldsID="dd0933229ce76bbcc482d023d524207d" ns2:_="" ns3:_="">
    <xsd:import namespace="17e0f6cc-907a-4d3d-b201-e0af3bcf6baa"/>
    <xsd:import namespace="8611f1bc-8488-4f34-802f-e6762d4580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0f6cc-907a-4d3d-b201-e0af3bcf6b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d8c34b80-aaaa-41cf-a40b-64b54ee067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1f1bc-8488-4f34-802f-e6762d45807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5d40ccc-69a2-405e-8f80-f1214dbe4da3}" ma:internalName="TaxCatchAll" ma:showField="CatchAllData" ma:web="8611f1bc-8488-4f34-802f-e6762d4580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5AFFED-EA76-4D07-BE30-AD123CB356EF}">
  <ds:schemaRefs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8611f1bc-8488-4f34-802f-e6762d458070"/>
    <ds:schemaRef ds:uri="17e0f6cc-907a-4d3d-b201-e0af3bcf6baa"/>
  </ds:schemaRefs>
</ds:datastoreItem>
</file>

<file path=customXml/itemProps2.xml><?xml version="1.0" encoding="utf-8"?>
<ds:datastoreItem xmlns:ds="http://schemas.openxmlformats.org/officeDocument/2006/customXml" ds:itemID="{76FF971D-D334-4593-803E-93E9AB2AF4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FDB716-5DD7-40A5-9BED-BEA11C7CBF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e0f6cc-907a-4d3d-b201-e0af3bcf6baa"/>
    <ds:schemaRef ds:uri="8611f1bc-8488-4f34-802f-e6762d4580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7566</TotalTime>
  <Words>802</Words>
  <Application>Microsoft Office PowerPoint</Application>
  <PresentationFormat>Widescreen</PresentationFormat>
  <Paragraphs>190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Default Design</vt:lpstr>
      <vt:lpstr>Environmental Monitoring Microsensor Array (EMMA)  for Free Flying Robots</vt:lpstr>
      <vt:lpstr>EMMA Payload Motivation and Objectives</vt:lpstr>
      <vt:lpstr>Key EMMA Use Cases</vt:lpstr>
      <vt:lpstr>EMMA Prototype Specifications</vt:lpstr>
      <vt:lpstr>Sensing Technology: Electrochemical and Optical</vt:lpstr>
      <vt:lpstr>Sensing Technology: Photoionization and Camera</vt:lpstr>
      <vt:lpstr>EMMA GEN-1 to GEN-2 Evolution</vt:lpstr>
      <vt:lpstr>Integration with Astrobee</vt:lpstr>
      <vt:lpstr>Flight Mission Types </vt:lpstr>
      <vt:lpstr>Sample Concept of Operations Leveraging Machine Learning</vt:lpstr>
      <vt:lpstr>EMMA Development Progress and Plans</vt:lpstr>
    </vt:vector>
  </TitlesOfParts>
  <Company>Makel Engineering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Susana Carranza</dc:creator>
  <cp:lastModifiedBy>James Makel</cp:lastModifiedBy>
  <cp:revision>3</cp:revision>
  <cp:lastPrinted>2022-11-10T01:05:19Z</cp:lastPrinted>
  <dcterms:created xsi:type="dcterms:W3CDTF">2005-12-12T23:10:17Z</dcterms:created>
  <dcterms:modified xsi:type="dcterms:W3CDTF">2023-06-01T13:59:54Z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0x010100368027E0D4E12548954F5DB1C53E4227</vt:lpwstr>
  </property>
  <property fmtid="{D5CDD505-2E9C-101B-9397-08002B2CF9AE}" pid="3" name="MediaServiceImageTags">
    <vt:lpwstr/>
  </property>
</Properties>
</file>